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3004800" cy="9753600"/>
  <p:notesSz cx="6858000" cy="9144000"/>
  <p:defaultTextStyle>
    <a:lvl1pPr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1pPr>
    <a:lvl2pPr indent="228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2pPr>
    <a:lvl3pPr indent="457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3pPr>
    <a:lvl4pPr indent="685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4pPr>
    <a:lvl5pPr indent="9144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5pPr>
    <a:lvl6pPr indent="11430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6pPr>
    <a:lvl7pPr indent="1371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7pPr>
    <a:lvl8pPr indent="1600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8pPr>
    <a:lvl9pPr indent="1828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E7D4AC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353528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353528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solidFill>
                <a:srgbClr val="6F6F6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E3D3A5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6F6F6F"/>
              </a:solidFill>
              <a:prstDash val="solid"/>
              <a:miter lim="400000"/>
            </a:ln>
          </a:left>
          <a:right>
            <a:ln w="12700" cap="flat">
              <a:solidFill>
                <a:srgbClr val="6F6F6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CEA8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0503C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78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B8173"/>
              </a:solidFill>
              <a:prstDash val="solid"/>
              <a:miter lim="400000"/>
            </a:ln>
          </a:left>
          <a:right>
            <a:ln w="12700" cap="flat">
              <a:solidFill>
                <a:srgbClr val="8B817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B3A1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86E5F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CAAA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7AF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solidFill>
                <a:srgbClr val="82828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DED4B6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CDBE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20000"/>
            </a:srgbClr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92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7230573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04900" y="1473200"/>
            <a:ext cx="10795000" cy="355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04900" y="5016500"/>
            <a:ext cx="10795000" cy="2235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104900" y="6248400"/>
            <a:ext cx="10795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04900" y="7632700"/>
            <a:ext cx="10795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04900" y="3098800"/>
            <a:ext cx="10795000" cy="3556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5000" y="1473200"/>
            <a:ext cx="5715000" cy="3314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5000" y="4940300"/>
            <a:ext cx="5715000" cy="3606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Blip>
                <a:blip r:embed="rId2"/>
              </a:buBlip>
            </a:lvl1pPr>
            <a:lvl2pPr>
              <a:spcBef>
                <a:spcPts val="2800"/>
              </a:spcBef>
              <a:buBlip>
                <a:blip r:embed="rId2"/>
              </a:buBlip>
            </a:lvl2pPr>
            <a:lvl3pPr>
              <a:spcBef>
                <a:spcPts val="2800"/>
              </a:spcBef>
              <a:buBlip>
                <a:blip r:embed="rId2"/>
              </a:buBlip>
            </a:lvl3pPr>
            <a:lvl4pPr>
              <a:spcBef>
                <a:spcPts val="2800"/>
              </a:spcBef>
              <a:buBlip>
                <a:blip r:embed="rId2"/>
              </a:buBlip>
            </a:lvl4pPr>
            <a:lvl5pPr>
              <a:spcBef>
                <a:spcPts val="2800"/>
              </a:spcBef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104900" y="939800"/>
            <a:ext cx="10795000" cy="7874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04900" y="571500"/>
            <a:ext cx="107950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10795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9pPr>
    </p:titleStyle>
    <p:bodyStyle>
      <a:lvl1pPr marL="381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1pPr>
      <a:lvl2pPr marL="762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2pPr>
      <a:lvl3pPr marL="1143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3pPr>
      <a:lvl4pPr marL="1524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4pPr>
      <a:lvl5pPr marL="1905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5pPr>
      <a:lvl6pPr marL="2286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6pPr>
      <a:lvl7pPr marL="2667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7pPr>
      <a:lvl8pPr marL="3048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8pPr>
      <a:lvl9pPr marL="3429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5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://www.cnblogs.com/index-html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5914"/>
            <a:ext cx="12649200" cy="9455152"/>
          </a:xfrm>
          <a:prstGeom prst="rect">
            <a:avLst/>
          </a:prstGeom>
        </p:spPr>
      </p:pic>
      <p:sp>
        <p:nvSpPr>
          <p:cNvPr id="33" name="Shape 33"/>
          <p:cNvSpPr/>
          <p:nvPr/>
        </p:nvSpPr>
        <p:spPr>
          <a:xfrm>
            <a:off x="5059843" y="2540195"/>
            <a:ext cx="6877102" cy="213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454A51"/>
                </a:solidFill>
                <a:latin typeface="STXingkai"/>
                <a:ea typeface="STXingkai"/>
                <a:cs typeface="STXingkai"/>
                <a:sym typeface="STXingkai"/>
              </a:rPr>
              <a:t>前端技术 </a:t>
            </a:r>
            <a:r>
              <a:rPr sz="7400">
                <a:solidFill>
                  <a:srgbClr val="454A51"/>
                </a:solidFill>
                <a:latin typeface="STHupo"/>
                <a:ea typeface="STHupo"/>
                <a:cs typeface="STHupo"/>
                <a:sym typeface="STHupo"/>
              </a:rPr>
              <a:t>与</a:t>
            </a:r>
            <a:endParaRPr sz="7400">
              <a:solidFill>
                <a:srgbClr val="454A51"/>
              </a:solidFill>
              <a:latin typeface="STXingkai"/>
              <a:ea typeface="STXingkai"/>
              <a:cs typeface="STXingkai"/>
              <a:sym typeface="STXingkai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454A51"/>
                </a:solidFill>
                <a:latin typeface="STXingkai"/>
                <a:ea typeface="STXingkai"/>
                <a:cs typeface="STXingkai"/>
                <a:sym typeface="STXingkai"/>
              </a:rPr>
              <a:t>         中间人攻击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应用层中间人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3871894" y="6365307"/>
            <a:ext cx="1025519" cy="1025519"/>
            <a:chOff x="0" y="0"/>
            <a:chExt cx="1025517" cy="1025517"/>
          </a:xfrm>
        </p:grpSpPr>
        <p:pic>
          <p:nvPicPr>
            <p:cNvPr id="75" name="20140422111047409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5518" cy="10255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" name="图片 7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5518" cy="1025518"/>
            </a:xfrm>
            <a:prstGeom prst="rect">
              <a:avLst/>
            </a:prstGeom>
            <a:effectLst/>
          </p:spPr>
        </p:pic>
      </p:grpSp>
      <p:grpSp>
        <p:nvGrpSpPr>
          <p:cNvPr id="79" name="Group 79"/>
          <p:cNvGrpSpPr/>
          <p:nvPr/>
        </p:nvGrpSpPr>
        <p:grpSpPr>
          <a:xfrm>
            <a:off x="3871894" y="3260748"/>
            <a:ext cx="1025519" cy="1025518"/>
            <a:chOff x="0" y="0"/>
            <a:chExt cx="1025517" cy="1025517"/>
          </a:xfrm>
        </p:grpSpPr>
        <p:pic>
          <p:nvPicPr>
            <p:cNvPr id="78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25518" cy="10255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" name="图片 7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5518" cy="1025518"/>
            </a:xfrm>
            <a:prstGeom prst="rect">
              <a:avLst/>
            </a:prstGeom>
            <a:effectLst/>
          </p:spPr>
        </p:pic>
      </p:grpSp>
      <p:pic>
        <p:nvPicPr>
          <p:cNvPr id="80" name="图片 79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9122" y="4891028"/>
            <a:ext cx="1342294" cy="1025519"/>
          </a:xfrm>
          <a:prstGeom prst="rect">
            <a:avLst/>
          </a:prstGeom>
        </p:spPr>
      </p:pic>
      <p:pic>
        <p:nvPicPr>
          <p:cNvPr id="91" name="图片 90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61165" y="3855899"/>
            <a:ext cx="767572" cy="3095776"/>
          </a:xfrm>
          <a:prstGeom prst="rect">
            <a:avLst/>
          </a:prstGeom>
        </p:spPr>
      </p:pic>
      <p:sp>
        <p:nvSpPr>
          <p:cNvPr id="83" name="Shape 83"/>
          <p:cNvSpPr/>
          <p:nvPr/>
        </p:nvSpPr>
        <p:spPr>
          <a:xfrm>
            <a:off x="6775141" y="4267137"/>
            <a:ext cx="551259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625B48"/>
                </a:solidFill>
                <a:latin typeface="HanziPen SC Regular"/>
                <a:ea typeface="HanziPen SC Regular"/>
                <a:cs typeface="HanziPen SC Regular"/>
                <a:sym typeface="HanziPen SC Regular"/>
              </a:rPr>
              <a:t>EtherNet + JavaScript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100">
              <a:solidFill>
                <a:srgbClr val="625B48"/>
              </a:solidFill>
              <a:latin typeface="HanziPen SC Regular"/>
              <a:ea typeface="HanziPen SC Regular"/>
              <a:cs typeface="HanziPen SC Regular"/>
              <a:sym typeface="HanziPen SC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625B48"/>
                </a:solidFill>
                <a:latin typeface="HanziPen SC Regular"/>
                <a:ea typeface="HanziPen SC Regular"/>
                <a:cs typeface="HanziPen SC Regular"/>
                <a:sym typeface="HanziPen SC Regular"/>
              </a:rPr>
              <a:t>两个极端完美融合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4294967295"/>
          </p:nvPr>
        </p:nvSpPr>
        <p:spPr>
          <a:xfrm>
            <a:off x="1084736" y="2344502"/>
            <a:ext cx="11709402" cy="6380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50000"/>
              </a:lnSpc>
              <a:spcBef>
                <a:spcPts val="2800"/>
              </a:spcBef>
              <a:buClrTx/>
              <a:buSzTx/>
              <a:buFontTx/>
              <a:buNone/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如果只为 Web 量身定做</a:t>
            </a:r>
          </a:p>
        </p:txBody>
      </p:sp>
      <p:sp>
        <p:nvSpPr>
          <p:cNvPr id="90" name="Shape 90"/>
          <p:cNvSpPr/>
          <p:nvPr/>
        </p:nvSpPr>
        <p:spPr>
          <a:xfrm>
            <a:off x="1079498" y="8173616"/>
            <a:ext cx="11353804" cy="776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6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600" i="1" dirty="0">
                <a:solidFill>
                  <a:srgbClr val="625B48"/>
                </a:solidFill>
              </a:rPr>
              <a:t>于是可将功能丰富的前端脚本，用于中间人攻击。把攻击提升到应用层！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应用层中间人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4294967295"/>
          </p:nvPr>
        </p:nvSpPr>
        <p:spPr>
          <a:xfrm>
            <a:off x="901699" y="4557776"/>
            <a:ext cx="11709402" cy="638048"/>
          </a:xfrm>
          <a:prstGeom prst="rect">
            <a:avLst/>
          </a:prstGeom>
        </p:spPr>
        <p:txBody>
          <a:bodyPr anchor="t"/>
          <a:lstStyle>
            <a:lvl1pPr marL="0" indent="0" algn="ctr" defTabSz="233679">
              <a:spcBef>
                <a:spcPts val="0"/>
              </a:spcBef>
              <a:buClrTx/>
              <a:buSzTx/>
              <a:buFontTx/>
              <a:buNone/>
              <a:defRPr sz="3520">
                <a:solidFill>
                  <a:srgbClr val="85604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20">
                <a:solidFill>
                  <a:srgbClr val="85604A"/>
                </a:solidFill>
              </a:rPr>
              <a:t>现在使用前端思维，回顾之前的困境……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劫持加密通信</a:t>
            </a:r>
          </a:p>
        </p:txBody>
      </p:sp>
      <p:pic>
        <p:nvPicPr>
          <p:cNvPr id="98" name="图片 97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885" y="3263610"/>
            <a:ext cx="10266650" cy="4270813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99" name="Shape 99"/>
          <p:cNvSpPr>
            <a:spLocks noGrp="1"/>
          </p:cNvSpPr>
          <p:nvPr>
            <p:ph type="body" idx="4294967295"/>
          </p:nvPr>
        </p:nvSpPr>
        <p:spPr>
          <a:xfrm>
            <a:off x="1079498" y="2239881"/>
            <a:ext cx="11353804" cy="739648"/>
          </a:xfrm>
          <a:prstGeom prst="rect">
            <a:avLst/>
          </a:prstGeom>
        </p:spPr>
        <p:txBody>
          <a:bodyPr anchor="t"/>
          <a:lstStyle/>
          <a:p>
            <a:pPr marL="0" lvl="0" indent="0">
              <a:spcBef>
                <a:spcPts val="28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这种场合，虽然通信是 HTTPS 的，但页面仍是 </a:t>
            </a:r>
            <a:r>
              <a:rPr sz="3200">
                <a:solidFill>
                  <a:srgbClr val="A43C27"/>
                </a:solidFill>
              </a:rPr>
              <a:t>HTTP</a:t>
            </a:r>
          </a:p>
        </p:txBody>
      </p:sp>
      <p:sp>
        <p:nvSpPr>
          <p:cNvPr id="100" name="Shape 100"/>
          <p:cNvSpPr/>
          <p:nvPr/>
        </p:nvSpPr>
        <p:spPr>
          <a:xfrm>
            <a:off x="1079498" y="8018526"/>
            <a:ext cx="11353804" cy="109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6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</a:rPr>
              <a:t>传统的嗅探，显然无法获得 HTTPS 中的数据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348" y="3271351"/>
            <a:ext cx="10251724" cy="4240981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劫持加密通信</a:t>
            </a:r>
          </a:p>
        </p:txBody>
      </p:sp>
      <p:sp>
        <p:nvSpPr>
          <p:cNvPr id="104" name="Shape 104"/>
          <p:cNvSpPr/>
          <p:nvPr/>
        </p:nvSpPr>
        <p:spPr>
          <a:xfrm>
            <a:off x="1079498" y="2239881"/>
            <a:ext cx="11353804" cy="7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然而明文传输的页面，中间人可轻易篡改</a:t>
            </a:r>
          </a:p>
        </p:txBody>
      </p:sp>
      <p:sp>
        <p:nvSpPr>
          <p:cNvPr id="105" name="Shape 105"/>
          <p:cNvSpPr/>
          <p:nvPr/>
        </p:nvSpPr>
        <p:spPr>
          <a:xfrm>
            <a:off x="1093311" y="7825902"/>
            <a:ext cx="11353803" cy="120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中间人对流量进行修改，即可往页面中注入 XSS 脚本。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进入应用层，就能直接抓取原始的表单信息！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9"/>
          <p:cNvGrpSpPr/>
          <p:nvPr/>
        </p:nvGrpSpPr>
        <p:grpSpPr>
          <a:xfrm>
            <a:off x="1162501" y="1581348"/>
            <a:ext cx="11091617" cy="8235762"/>
            <a:chOff x="0" y="0"/>
            <a:chExt cx="11091616" cy="8235761"/>
          </a:xfrm>
        </p:grpSpPr>
        <p:pic>
          <p:nvPicPr>
            <p:cNvPr id="108" name="demo_bd_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91617" cy="82357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7" name="图片 10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91617" cy="8235762"/>
            </a:xfrm>
            <a:prstGeom prst="rect">
              <a:avLst/>
            </a:prstGeom>
            <a:effectLst/>
          </p:spPr>
        </p:pic>
      </p:grpSp>
      <p:sp>
        <p:nvSpPr>
          <p:cNvPr id="110" name="Shape 110"/>
          <p:cNvSpPr>
            <a:spLocks noGrp="1"/>
          </p:cNvSpPr>
          <p:nvPr>
            <p:ph type="body" idx="4294967295"/>
          </p:nvPr>
        </p:nvSpPr>
        <p:spPr>
          <a:xfrm>
            <a:off x="1460499" y="763368"/>
            <a:ext cx="10495620" cy="943744"/>
          </a:xfrm>
          <a:prstGeom prst="rect">
            <a:avLst/>
          </a:prstGeom>
        </p:spPr>
        <p:txBody>
          <a:bodyPr/>
          <a:lstStyle>
            <a:lvl1pPr marL="0" indent="0" algn="ctr" defTabSz="106680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B73A30">
                    <a:alpha val="85000"/>
                  </a:srgbClr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B73A30">
                    <a:alpha val="85000"/>
                  </a:srgbClr>
                </a:solidFill>
              </a:rPr>
              <a:t>在页面中注入 XSS，监听表单提交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4"/>
          <p:cNvGrpSpPr/>
          <p:nvPr/>
        </p:nvGrpSpPr>
        <p:grpSpPr>
          <a:xfrm>
            <a:off x="529606" y="441873"/>
            <a:ext cx="11945588" cy="8869854"/>
            <a:chOff x="0" y="0"/>
            <a:chExt cx="11945587" cy="8869853"/>
          </a:xfrm>
        </p:grpSpPr>
        <p:pic>
          <p:nvPicPr>
            <p:cNvPr id="113" name="demo_bd_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945588" cy="88698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片 11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945588" cy="88698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15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184" y="1066175"/>
            <a:ext cx="10844432" cy="76212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劫持加密通信</a:t>
            </a:r>
          </a:p>
        </p:txBody>
      </p:sp>
      <p:sp>
        <p:nvSpPr>
          <p:cNvPr id="119" name="Shape 119"/>
          <p:cNvSpPr/>
          <p:nvPr/>
        </p:nvSpPr>
        <p:spPr>
          <a:xfrm>
            <a:off x="940912" y="2371404"/>
            <a:ext cx="11316356" cy="5010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625B48"/>
                </a:solidFill>
              </a:rPr>
              <a:t>小结</a:t>
            </a:r>
          </a:p>
          <a:p>
            <a:pPr marL="381000" lvl="0" indent="-381000" algn="l"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43C27"/>
                </a:solidFill>
              </a:rPr>
              <a:t>只加密通信流量、却不加密页面自身</a:t>
            </a:r>
            <a:r>
              <a:rPr sz="3200">
                <a:solidFill>
                  <a:srgbClr val="625B48"/>
                </a:solidFill>
              </a:rPr>
              <a:t>，只能抵挡传统嗅探</a:t>
            </a:r>
          </a:p>
          <a:p>
            <a:pPr marL="381000" lvl="0" indent="-381000" algn="l"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使用前端应用层劫持，可轻松突破这种半加密的场合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劫持加密页面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4294967295"/>
          </p:nvPr>
        </p:nvSpPr>
        <p:spPr>
          <a:xfrm>
            <a:off x="825498" y="2176381"/>
            <a:ext cx="11353803" cy="73964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800"/>
              </a:spcBef>
              <a:buClrTx/>
              <a:buSzTx/>
              <a:buFontTx/>
              <a:buNone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如果页面本身就加密，如何劫持？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1304800" y="2727467"/>
            <a:ext cx="10903201" cy="6965666"/>
            <a:chOff x="0" y="0"/>
            <a:chExt cx="10903200" cy="6965664"/>
          </a:xfrm>
        </p:grpSpPr>
        <p:pic>
          <p:nvPicPr>
            <p:cNvPr id="124" name="https-p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03201" cy="69656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图片 12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03201" cy="69656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后端降级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4294967295"/>
          </p:nvPr>
        </p:nvSpPr>
        <p:spPr>
          <a:xfrm>
            <a:off x="787398" y="2057090"/>
            <a:ext cx="11226803" cy="80314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800"/>
              </a:spcBef>
              <a:buClrTx/>
              <a:buSzTx/>
              <a:buFontTx/>
              <a:buNone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比较流行的劫持工具 SSLStrip:</a:t>
            </a:r>
          </a:p>
        </p:txBody>
      </p:sp>
      <p:pic>
        <p:nvPicPr>
          <p:cNvPr id="129" name="图片 12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364" y="2961526"/>
            <a:ext cx="11367940" cy="215809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30" name="Shape 130"/>
          <p:cNvSpPr/>
          <p:nvPr/>
        </p:nvSpPr>
        <p:spPr>
          <a:xfrm>
            <a:off x="825498" y="5373861"/>
            <a:ext cx="11525672" cy="349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</a:rPr>
              <a:t>将流量中的 </a:t>
            </a:r>
            <a:r>
              <a:rPr sz="2600" i="1">
                <a:solidFill>
                  <a:srgbClr val="625B48"/>
                </a:solidFill>
                <a:latin typeface="Consolas"/>
                <a:ea typeface="Consolas"/>
                <a:cs typeface="Consolas"/>
                <a:sym typeface="Consolas"/>
              </a:rPr>
              <a:t>https://</a:t>
            </a:r>
            <a:r>
              <a:rPr sz="2600" i="1">
                <a:solidFill>
                  <a:srgbClr val="625B48"/>
                </a:solidFill>
              </a:rPr>
              <a:t> 字符替换成 </a:t>
            </a:r>
            <a:r>
              <a:rPr sz="2600" i="1">
                <a:solidFill>
                  <a:srgbClr val="625B48"/>
                </a:solidFill>
                <a:latin typeface="Consolas"/>
                <a:ea typeface="Consolas"/>
                <a:cs typeface="Consolas"/>
                <a:sym typeface="Consolas"/>
              </a:rPr>
              <a:t>http://，</a:t>
            </a:r>
            <a:r>
              <a:rPr sz="2600" i="1">
                <a:solidFill>
                  <a:srgbClr val="625B48"/>
                </a:solidFill>
              </a:rPr>
              <a:t>让用户无法进入安全页面。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600" i="1">
              <a:solidFill>
                <a:srgbClr val="625B48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A43C27"/>
                </a:solidFill>
              </a:rPr>
              <a:t>但这种替换有很大的局限性。例如动态创建的元素：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000" i="1">
              <a:solidFill>
                <a:srgbClr val="625B48"/>
              </a:solidFill>
              <a:latin typeface="Weibei-SC-Bold"/>
              <a:ea typeface="Weibei-SC-Bold"/>
              <a:cs typeface="Weibei-SC-Bold"/>
              <a:sym typeface="Weibei-SC-Bold"/>
            </a:endParaRP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76B2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&lt;script&gt;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76B2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   link.href = ‘https’ + ‘://………’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76B2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&lt;/script&gt;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600" i="1">
              <a:solidFill>
                <a:srgbClr val="625B48"/>
              </a:solidFill>
              <a:latin typeface="Weibei-SC-Bold"/>
              <a:ea typeface="Weibei-SC-Bold"/>
              <a:cs typeface="Weibei-SC-Bold"/>
              <a:sym typeface="Weibei-SC-Bold"/>
            </a:endParaRP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</a:rPr>
              <a:t>就难以胜任。同时大量的搜索替换，中间人的性能开销也很大。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83894" y="493607"/>
            <a:ext cx="10795001" cy="162478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前言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035279" y="4617415"/>
            <a:ext cx="5024555" cy="3966758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传统中间人攻击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前端应用层攻击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高级进阶案例</a:t>
            </a:r>
          </a:p>
        </p:txBody>
      </p:sp>
      <p:pic>
        <p:nvPicPr>
          <p:cNvPr id="37" name="图片 36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6419" y="4581083"/>
            <a:ext cx="3154957" cy="4039423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883894" y="2167955"/>
            <a:ext cx="10795001" cy="2081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8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中间人攻击（Man In The Middle）是一种经典的网络入侵手段，</a:t>
            </a:r>
          </a:p>
          <a:p>
            <a:pPr lvl="0" algn="l">
              <a:lnSpc>
                <a:spcPct val="8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例如路由器 DNS 劫持、公共钓鱼 WiFi 等，时常出现。</a:t>
            </a:r>
          </a:p>
          <a:p>
            <a:pPr lvl="0" algn="l">
              <a:lnSpc>
                <a:spcPct val="8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今天我们从 Web 前端的角度，探索这种攻击的新型利用方式。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2" animBg="1" advAuto="0"/>
      <p:bldP spid="37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</a:t>
            </a:r>
          </a:p>
        </p:txBody>
      </p:sp>
      <p:sp>
        <p:nvSpPr>
          <p:cNvPr id="133" name="Shape 133"/>
          <p:cNvSpPr/>
          <p:nvPr/>
        </p:nvSpPr>
        <p:spPr>
          <a:xfrm>
            <a:off x="904664" y="6427961"/>
            <a:ext cx="11703472" cy="258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脚本出现在页面头部，只需注入一次即可。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600" i="1">
              <a:solidFill>
                <a:srgbClr val="625B48"/>
              </a:solidFill>
              <a:latin typeface="Weibei-SC-Bold"/>
              <a:ea typeface="Weibei-SC-Bold"/>
              <a:cs typeface="Weibei-SC-Bold"/>
              <a:sym typeface="Weibei-SC-Bold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复杂的 HTML 解析交给浏览器。在应用层，直接对 DOM 进行操作：</a:t>
            </a:r>
          </a:p>
          <a:p>
            <a:pPr lvl="1" algn="l">
              <a:defRPr sz="1800">
                <a:solidFill>
                  <a:srgbClr val="000000"/>
                </a:solidFill>
              </a:defRPr>
            </a:pPr>
            <a:endParaRPr sz="2000" i="1">
              <a:solidFill>
                <a:srgbClr val="625B48"/>
              </a:solidFill>
              <a:latin typeface="Weibei-SC-Bold"/>
              <a:ea typeface="Weibei-SC-Bold"/>
              <a:cs typeface="Weibei-SC-Bold"/>
              <a:sym typeface="Weibei-SC-Bold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76B2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$('A').prop('protocol', ‘http:’) // 将所有超链接的 protocol 属性变成 http</a:t>
            </a:r>
          </a:p>
        </p:txBody>
      </p:sp>
      <p:pic>
        <p:nvPicPr>
          <p:cNvPr id="134" name="图片 13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571" y="2872626"/>
            <a:ext cx="8115658" cy="3323545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35" name="Shape 135"/>
          <p:cNvSpPr/>
          <p:nvPr/>
        </p:nvSpPr>
        <p:spPr>
          <a:xfrm>
            <a:off x="787398" y="2057090"/>
            <a:ext cx="11226803" cy="803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如果使用前端脚本实现，将简单的多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</a:t>
            </a:r>
          </a:p>
        </p:txBody>
      </p:sp>
      <p:sp>
        <p:nvSpPr>
          <p:cNvPr id="138" name="Shape 138"/>
          <p:cNvSpPr/>
          <p:nvPr/>
        </p:nvSpPr>
        <p:spPr>
          <a:xfrm>
            <a:off x="787398" y="2057090"/>
            <a:ext cx="11226803" cy="803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更进一步，使用事件监听机制，阻止进入安全页面</a:t>
            </a:r>
          </a:p>
        </p:txBody>
      </p:sp>
      <p:pic>
        <p:nvPicPr>
          <p:cNvPr id="139" name="图片 13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50" y="2907997"/>
            <a:ext cx="7067923" cy="5944206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前端降级演示</a:t>
            </a:r>
          </a:p>
        </p:txBody>
      </p:sp>
      <p:pic>
        <p:nvPicPr>
          <p:cNvPr id="142" name="sslstrip-demo-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95301"/>
            <a:ext cx="13004801" cy="7569764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前端降级演示</a:t>
            </a:r>
          </a:p>
        </p:txBody>
      </p:sp>
      <p:grpSp>
        <p:nvGrpSpPr>
          <p:cNvPr id="147" name="Group 147"/>
          <p:cNvGrpSpPr/>
          <p:nvPr/>
        </p:nvGrpSpPr>
        <p:grpSpPr>
          <a:xfrm>
            <a:off x="-1" y="2095218"/>
            <a:ext cx="13004801" cy="7569764"/>
            <a:chOff x="0" y="0"/>
            <a:chExt cx="13004800" cy="7569762"/>
          </a:xfrm>
        </p:grpSpPr>
        <p:pic>
          <p:nvPicPr>
            <p:cNvPr id="146" name="sslstrip-demo-2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3004800" cy="75697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图片 14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756976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 fill="hold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  <p:bldP spid="147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前端降级演示</a:t>
            </a:r>
          </a:p>
        </p:txBody>
      </p:sp>
      <p:pic>
        <p:nvPicPr>
          <p:cNvPr id="150" name="图片 149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684" y="2283470"/>
            <a:ext cx="11959433" cy="628209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前端降级演示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-1" y="1791497"/>
            <a:ext cx="13004801" cy="7569763"/>
            <a:chOff x="0" y="0"/>
            <a:chExt cx="13004800" cy="7569762"/>
          </a:xfrm>
        </p:grpSpPr>
        <p:pic>
          <p:nvPicPr>
            <p:cNvPr id="154" name="sslstrip-demo-4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3004800" cy="75697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图片 15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756976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927099" y="4203700"/>
            <a:ext cx="11150601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演示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高级攻击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4294967295"/>
          </p:nvPr>
        </p:nvSpPr>
        <p:spPr>
          <a:xfrm>
            <a:off x="1117599" y="4367183"/>
            <a:ext cx="11277602" cy="3797582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8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Cookie 侦探</a:t>
            </a:r>
          </a:p>
          <a:p>
            <a:pPr lvl="0">
              <a:lnSpc>
                <a:spcPct val="8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记住密码侦探</a:t>
            </a:r>
          </a:p>
          <a:p>
            <a:pPr lvl="0">
              <a:lnSpc>
                <a:spcPct val="8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HTTP 缓存污染</a:t>
            </a:r>
          </a:p>
          <a:p>
            <a:pPr lvl="0">
              <a:lnSpc>
                <a:spcPct val="8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URL 屏蔽</a:t>
            </a:r>
          </a:p>
        </p:txBody>
      </p:sp>
      <p:sp>
        <p:nvSpPr>
          <p:cNvPr id="161" name="Shape 161"/>
          <p:cNvSpPr/>
          <p:nvPr/>
        </p:nvSpPr>
        <p:spPr>
          <a:xfrm>
            <a:off x="1117599" y="2196195"/>
            <a:ext cx="11277602" cy="193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传统的劫持，只能被动等待用户。但通过脚本，中间人可主动出击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例如，可以对浏览器 </a:t>
            </a:r>
            <a:r>
              <a:rPr sz="2800">
                <a:solidFill>
                  <a:srgbClr val="BF5446"/>
                </a:solidFill>
              </a:rPr>
              <a:t>储存</a:t>
            </a:r>
            <a:r>
              <a:rPr sz="2800">
                <a:solidFill>
                  <a:srgbClr val="625B48"/>
                </a:solidFill>
              </a:rPr>
              <a:t> 发起攻击，进行高级的入侵：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Cookie 侦探</a:t>
            </a:r>
          </a:p>
        </p:txBody>
      </p:sp>
      <p:sp>
        <p:nvSpPr>
          <p:cNvPr id="164" name="Shape 164"/>
          <p:cNvSpPr/>
          <p:nvPr/>
        </p:nvSpPr>
        <p:spPr>
          <a:xfrm>
            <a:off x="951962" y="2019265"/>
            <a:ext cx="11608876" cy="8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传统模式，Cookie 通过嗅探流量获取。</a:t>
            </a:r>
          </a:p>
        </p:txBody>
      </p:sp>
      <p:grpSp>
        <p:nvGrpSpPr>
          <p:cNvPr id="167" name="Group 167"/>
          <p:cNvGrpSpPr/>
          <p:nvPr/>
        </p:nvGrpSpPr>
        <p:grpSpPr>
          <a:xfrm>
            <a:off x="1729767" y="2774956"/>
            <a:ext cx="10053267" cy="5590538"/>
            <a:chOff x="0" y="0"/>
            <a:chExt cx="10053266" cy="5590537"/>
          </a:xfrm>
        </p:grpSpPr>
        <p:pic>
          <p:nvPicPr>
            <p:cNvPr id="166" name="sniffer_cook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053267" cy="559053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图片 16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53267" cy="5590538"/>
            </a:xfrm>
            <a:prstGeom prst="rect">
              <a:avLst/>
            </a:prstGeom>
            <a:effectLst/>
          </p:spPr>
        </p:pic>
      </p:grpSp>
      <p:sp>
        <p:nvSpPr>
          <p:cNvPr id="168" name="Shape 168"/>
          <p:cNvSpPr/>
          <p:nvPr/>
        </p:nvSpPr>
        <p:spPr>
          <a:xfrm>
            <a:off x="951962" y="8293741"/>
            <a:ext cx="11608876" cy="8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5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 i="1">
                <a:solidFill>
                  <a:srgbClr val="625B48"/>
                </a:solidFill>
              </a:rPr>
              <a:t>这种方式只能嗅探到用户主动访问的，因此十分低效。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Cookie 侦探</a:t>
            </a:r>
          </a:p>
        </p:txBody>
      </p:sp>
      <p:sp>
        <p:nvSpPr>
          <p:cNvPr id="171" name="Shape 171"/>
          <p:cNvSpPr/>
          <p:nvPr/>
        </p:nvSpPr>
        <p:spPr>
          <a:xfrm>
            <a:off x="697962" y="2039985"/>
            <a:ext cx="11608875" cy="8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通过前端技术，中间人可主动发起请求</a:t>
            </a:r>
          </a:p>
        </p:txBody>
      </p:sp>
      <p:pic>
        <p:nvPicPr>
          <p:cNvPr id="172" name="图片 171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589" y="2842491"/>
            <a:ext cx="8829892" cy="416281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951962" y="7397427"/>
            <a:ext cx="11374058" cy="17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发起三方请求，即可将目标站点的 Cookie 通过 HTTP 头送到流量上。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事先收集大量站点，在用户打开页面的瞬间，进行批量侦探。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4294967295"/>
          </p:nvPr>
        </p:nvSpPr>
        <p:spPr>
          <a:xfrm>
            <a:off x="876838" y="2225904"/>
            <a:ext cx="11251125" cy="72694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800"/>
              </a:spcBef>
              <a:buClrTx/>
              <a:buSzTx/>
              <a:buFontTx/>
              <a:buNone/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流量嗅探，适用于任何协议。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589489" y="3143942"/>
            <a:ext cx="7825822" cy="5472316"/>
            <a:chOff x="0" y="0"/>
            <a:chExt cx="7825821" cy="5472314"/>
          </a:xfrm>
        </p:grpSpPr>
        <p:pic>
          <p:nvPicPr>
            <p:cNvPr id="43" name="snap-1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825822" cy="54723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" name="图片 4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825822" cy="54723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Cookie 侦探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1802528" y="2601768"/>
            <a:ext cx="9399744" cy="7032178"/>
            <a:chOff x="0" y="0"/>
            <a:chExt cx="9399743" cy="7032176"/>
          </a:xfrm>
        </p:grpSpPr>
        <p:pic>
          <p:nvPicPr>
            <p:cNvPr id="177" name="cookie_sniffer_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399744" cy="70321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图片 17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99744" cy="7032177"/>
            </a:xfrm>
            <a:prstGeom prst="rect">
              <a:avLst/>
            </a:prstGeom>
            <a:effectLst/>
          </p:spPr>
        </p:pic>
      </p:grpSp>
      <p:sp>
        <p:nvSpPr>
          <p:cNvPr id="179" name="Shape 179"/>
          <p:cNvSpPr/>
          <p:nvPr/>
        </p:nvSpPr>
        <p:spPr>
          <a:xfrm>
            <a:off x="951962" y="2043323"/>
            <a:ext cx="11608876" cy="8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流量劫持的环境里，用户访问任意 HTTP 页面，即可开始攻击。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Cookie 侦探</a:t>
            </a:r>
          </a:p>
        </p:txBody>
      </p:sp>
      <p:grpSp>
        <p:nvGrpSpPr>
          <p:cNvPr id="184" name="Group 184"/>
          <p:cNvGrpSpPr/>
          <p:nvPr/>
        </p:nvGrpSpPr>
        <p:grpSpPr>
          <a:xfrm>
            <a:off x="1175566" y="2487794"/>
            <a:ext cx="10653668" cy="7310809"/>
            <a:chOff x="0" y="0"/>
            <a:chExt cx="10653666" cy="7310808"/>
          </a:xfrm>
        </p:grpSpPr>
        <p:pic>
          <p:nvPicPr>
            <p:cNvPr id="183" name="cookie_sniffer_2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0653667" cy="731080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图片 18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0653668" cy="7310809"/>
            </a:xfrm>
            <a:prstGeom prst="rect">
              <a:avLst/>
            </a:prstGeom>
            <a:effectLst/>
          </p:spPr>
        </p:pic>
      </p:grpSp>
      <p:sp>
        <p:nvSpPr>
          <p:cNvPr id="185" name="Shape 185"/>
          <p:cNvSpPr/>
          <p:nvPr/>
        </p:nvSpPr>
        <p:spPr>
          <a:xfrm>
            <a:off x="951962" y="2043323"/>
            <a:ext cx="11608876" cy="8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后端，瞬间得到众多站点的 Cookie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Cookie 侦探</a:t>
            </a:r>
          </a:p>
        </p:txBody>
      </p:sp>
      <p:sp>
        <p:nvSpPr>
          <p:cNvPr id="188" name="Shape 188"/>
          <p:cNvSpPr/>
          <p:nvPr/>
        </p:nvSpPr>
        <p:spPr>
          <a:xfrm>
            <a:off x="787434" y="1984733"/>
            <a:ext cx="11937932" cy="527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2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625B48"/>
                </a:solidFill>
              </a:rPr>
              <a:t>小结</a:t>
            </a:r>
          </a:p>
          <a:p>
            <a:pPr marL="404812" lvl="0" indent="-404812" algn="l">
              <a:lnSpc>
                <a:spcPct val="12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25B48"/>
                </a:solidFill>
              </a:rPr>
              <a:t>前端</a:t>
            </a:r>
            <a:r>
              <a:rPr sz="3200">
                <a:solidFill>
                  <a:srgbClr val="625B48"/>
                </a:solidFill>
              </a:rPr>
              <a:t/>
            </a:r>
            <a:br>
              <a:rPr sz="3200">
                <a:solidFill>
                  <a:srgbClr val="625B48"/>
                </a:solidFill>
              </a:rPr>
            </a:br>
            <a:r>
              <a:rPr sz="2800">
                <a:solidFill>
                  <a:srgbClr val="625B48"/>
                </a:solidFill>
              </a:rPr>
              <a:t>虽然无法访问 Cookie 数据库，但可以通过请求间接诱导</a:t>
            </a:r>
            <a:endParaRPr sz="3200">
              <a:solidFill>
                <a:srgbClr val="625B48"/>
              </a:solidFill>
            </a:endParaRPr>
          </a:p>
          <a:p>
            <a:pPr marL="404812" lvl="0" indent="-404812" algn="l">
              <a:lnSpc>
                <a:spcPct val="12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25B48"/>
                </a:solidFill>
              </a:rPr>
              <a:t>后端</a:t>
            </a:r>
            <a:r>
              <a:rPr sz="3200">
                <a:solidFill>
                  <a:srgbClr val="625B48"/>
                </a:solidFill>
              </a:rPr>
              <a:t/>
            </a:r>
            <a:br>
              <a:rPr sz="3200">
                <a:solidFill>
                  <a:srgbClr val="625B48"/>
                </a:solidFill>
              </a:rPr>
            </a:br>
            <a:r>
              <a:rPr sz="2800">
                <a:solidFill>
                  <a:srgbClr val="625B48"/>
                </a:solidFill>
              </a:rPr>
              <a:t>掌控流量大权，能劫下任何数据，弥补前端不足</a:t>
            </a:r>
          </a:p>
        </p:txBody>
      </p:sp>
      <p:sp>
        <p:nvSpPr>
          <p:cNvPr id="189" name="Shape 189"/>
          <p:cNvSpPr/>
          <p:nvPr/>
        </p:nvSpPr>
        <p:spPr>
          <a:xfrm>
            <a:off x="829184" y="7411218"/>
            <a:ext cx="10945859" cy="1028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50000"/>
              </a:lnSpc>
              <a:defRPr sz="32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200" i="1">
                <a:solidFill>
                  <a:srgbClr val="625B48"/>
                </a:solidFill>
              </a:rPr>
              <a:t>前后端里应外合，可取长补短，战斗力大幅提升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3"/>
          <p:cNvGrpSpPr/>
          <p:nvPr/>
        </p:nvGrpSpPr>
        <p:grpSpPr>
          <a:xfrm>
            <a:off x="1629592" y="3057101"/>
            <a:ext cx="10619062" cy="4473280"/>
            <a:chOff x="0" y="0"/>
            <a:chExt cx="10619061" cy="4473279"/>
          </a:xfrm>
        </p:grpSpPr>
        <p:pic>
          <p:nvPicPr>
            <p:cNvPr id="19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619062" cy="44732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1" name="图片 190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19062" cy="4473280"/>
            </a:xfrm>
            <a:prstGeom prst="rect">
              <a:avLst/>
            </a:prstGeom>
            <a:effectLst/>
          </p:spPr>
        </p:pic>
      </p:grp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记住密码侦探</a:t>
            </a:r>
          </a:p>
        </p:txBody>
      </p:sp>
      <p:sp>
        <p:nvSpPr>
          <p:cNvPr id="195" name="Shape 195"/>
          <p:cNvSpPr/>
          <p:nvPr/>
        </p:nvSpPr>
        <p:spPr>
          <a:xfrm>
            <a:off x="802324" y="2127914"/>
            <a:ext cx="11653772" cy="757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自动填表的原理</a:t>
            </a:r>
          </a:p>
        </p:txBody>
      </p:sp>
      <p:sp>
        <p:nvSpPr>
          <p:cNvPr id="196" name="Shape 196"/>
          <p:cNvSpPr/>
          <p:nvPr/>
        </p:nvSpPr>
        <p:spPr>
          <a:xfrm>
            <a:off x="927099" y="7988045"/>
            <a:ext cx="11404222" cy="1097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50000"/>
              </a:lnSpc>
              <a:defRPr sz="28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</a:rPr>
              <a:t>只要页面地址、表单信息与浏览器数据库中的匹配，即可自动填上</a:t>
            </a:r>
          </a:p>
        </p:txBody>
      </p:sp>
      <p:grpSp>
        <p:nvGrpSpPr>
          <p:cNvPr id="199" name="Group 199"/>
          <p:cNvGrpSpPr/>
          <p:nvPr/>
        </p:nvGrpSpPr>
        <p:grpSpPr>
          <a:xfrm>
            <a:off x="4405472" y="3057101"/>
            <a:ext cx="5067301" cy="4445001"/>
            <a:chOff x="0" y="0"/>
            <a:chExt cx="5067300" cy="4445000"/>
          </a:xfrm>
        </p:grpSpPr>
        <p:pic>
          <p:nvPicPr>
            <p:cNvPr id="198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67300" cy="444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7" name="图片 196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67300" cy="4445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199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记住密码侦探</a:t>
            </a:r>
          </a:p>
        </p:txBody>
      </p:sp>
      <p:sp>
        <p:nvSpPr>
          <p:cNvPr id="202" name="Shape 202"/>
          <p:cNvSpPr/>
          <p:nvPr/>
        </p:nvSpPr>
        <p:spPr>
          <a:xfrm>
            <a:off x="802324" y="2127914"/>
            <a:ext cx="11653772" cy="757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通过前端脚本，将目标站点嵌入当前页面</a:t>
            </a:r>
          </a:p>
        </p:txBody>
      </p:sp>
      <p:sp>
        <p:nvSpPr>
          <p:cNvPr id="203" name="Shape 203"/>
          <p:cNvSpPr/>
          <p:nvPr/>
        </p:nvSpPr>
        <p:spPr>
          <a:xfrm>
            <a:off x="927099" y="7433934"/>
            <a:ext cx="11150601" cy="15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7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后端仅返回相应页面的表单骨架，加快载入。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7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通过框架页中的脚本，侦探输入框自动填充的内容。</a:t>
            </a:r>
          </a:p>
        </p:txBody>
      </p:sp>
      <p:pic>
        <p:nvPicPr>
          <p:cNvPr id="204" name="图片 20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211" y="2956348"/>
            <a:ext cx="9382455" cy="410234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记住密码侦探</a:t>
            </a:r>
          </a:p>
        </p:txBody>
      </p:sp>
      <p:pic>
        <p:nvPicPr>
          <p:cNvPr id="207" name="图片 206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820" y="2019044"/>
            <a:ext cx="11261161" cy="71135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记住密码侦探</a:t>
            </a:r>
          </a:p>
        </p:txBody>
      </p:sp>
      <p:sp>
        <p:nvSpPr>
          <p:cNvPr id="210" name="Shape 210"/>
          <p:cNvSpPr/>
          <p:nvPr/>
        </p:nvSpPr>
        <p:spPr>
          <a:xfrm>
            <a:off x="939375" y="2247177"/>
            <a:ext cx="11427481" cy="4568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625B48"/>
                </a:solidFill>
              </a:rPr>
              <a:t>小结</a:t>
            </a:r>
          </a:p>
          <a:p>
            <a:pPr marL="381000" lvl="0" indent="-381000" algn="l"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前端：可访问任何页面</a:t>
            </a:r>
          </a:p>
          <a:p>
            <a:pPr marL="381000" lvl="0" indent="-381000" algn="l"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后端：可模拟页面内容</a:t>
            </a:r>
          </a:p>
          <a:p>
            <a:pPr marL="381000" lvl="0" indent="-381000" algn="l"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中间人能</a:t>
            </a:r>
            <a:r>
              <a:rPr sz="3200" b="1">
                <a:solidFill>
                  <a:srgbClr val="A43C27"/>
                </a:solidFill>
              </a:rPr>
              <a:t>主动获得</a:t>
            </a:r>
            <a:r>
              <a:rPr sz="3200">
                <a:solidFill>
                  <a:srgbClr val="625B48"/>
                </a:solidFill>
              </a:rPr>
              <a:t>任何页面的脚本执行能力</a:t>
            </a:r>
          </a:p>
        </p:txBody>
      </p:sp>
      <p:sp>
        <p:nvSpPr>
          <p:cNvPr id="211" name="Shape 211"/>
          <p:cNvSpPr/>
          <p:nvPr/>
        </p:nvSpPr>
        <p:spPr>
          <a:xfrm>
            <a:off x="939375" y="6554911"/>
            <a:ext cx="11427481" cy="231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如今大多浏览器都能对此防御。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例如 Chrome 框架页不会自动填表，主页面必须鼠标点击之后才开始，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避免在用户毫无交互的情况下，泄露表单数据。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14" name="Shape 214"/>
          <p:cNvSpPr/>
          <p:nvPr/>
        </p:nvSpPr>
        <p:spPr>
          <a:xfrm>
            <a:off x="774698" y="2171390"/>
            <a:ext cx="11226803" cy="803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为了加快网页浏览，HTTP 实现了一套缓存机制 </a:t>
            </a:r>
          </a:p>
        </p:txBody>
      </p:sp>
      <p:sp>
        <p:nvSpPr>
          <p:cNvPr id="215" name="Shape 215"/>
          <p:cNvSpPr/>
          <p:nvPr/>
        </p:nvSpPr>
        <p:spPr>
          <a:xfrm>
            <a:off x="952498" y="7581370"/>
            <a:ext cx="11607804" cy="124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但该机制存在缺陷：</a:t>
            </a:r>
            <a:b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</a:b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无法对前后端内容进行校验，因此难以确保用户缓存的一致性。</a:t>
            </a:r>
          </a:p>
        </p:txBody>
      </p:sp>
      <p:pic>
        <p:nvPicPr>
          <p:cNvPr id="216" name="图片 215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350" y="3190126"/>
            <a:ext cx="8897065" cy="406847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19" name="Shape 219"/>
          <p:cNvSpPr/>
          <p:nvPr/>
        </p:nvSpPr>
        <p:spPr>
          <a:xfrm>
            <a:off x="774698" y="2176259"/>
            <a:ext cx="11681397" cy="157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被中间人篡改的资源，也会被写入浏览器缓存。</a:t>
            </a:r>
          </a:p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用户回到 </a:t>
            </a:r>
            <a:r>
              <a:rPr sz="2800">
                <a:solidFill>
                  <a:srgbClr val="A43C27"/>
                </a:solidFill>
              </a:rPr>
              <a:t>正常网络 </a:t>
            </a:r>
            <a:r>
              <a:rPr sz="2800">
                <a:solidFill>
                  <a:srgbClr val="625B48"/>
                </a:solidFill>
              </a:rPr>
              <a:t>里，仍有可能访问到 </a:t>
            </a:r>
            <a:r>
              <a:rPr sz="2800">
                <a:solidFill>
                  <a:srgbClr val="A43C27"/>
                </a:solidFill>
              </a:rPr>
              <a:t>被篡改的缓存 </a:t>
            </a:r>
            <a:r>
              <a:rPr sz="2800">
                <a:solidFill>
                  <a:srgbClr val="625B48"/>
                </a:solidFill>
              </a:rPr>
              <a:t>资源。</a:t>
            </a:r>
          </a:p>
        </p:txBody>
      </p:sp>
      <p:sp>
        <p:nvSpPr>
          <p:cNvPr id="220" name="Shape 220"/>
          <p:cNvSpPr/>
          <p:nvPr/>
        </p:nvSpPr>
        <p:spPr>
          <a:xfrm>
            <a:off x="749298" y="4327216"/>
            <a:ext cx="11506204" cy="109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5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 i="1">
                <a:solidFill>
                  <a:srgbClr val="625B48"/>
                </a:solidFill>
              </a:rPr>
              <a:t>只要服务端资源未修改，请求始终返回 304，导致用户长期使用被篡改的缓存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23" name="Shape 223"/>
          <p:cNvSpPr/>
          <p:nvPr/>
        </p:nvSpPr>
        <p:spPr>
          <a:xfrm>
            <a:off x="774698" y="2176259"/>
            <a:ext cx="11599869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为了让缓存时间发挥到极致，事先找出各大网站上比较稳定的资源</a:t>
            </a:r>
          </a:p>
        </p:txBody>
      </p:sp>
      <p:sp>
        <p:nvSpPr>
          <p:cNvPr id="224" name="Shape 224"/>
          <p:cNvSpPr/>
          <p:nvPr/>
        </p:nvSpPr>
        <p:spPr>
          <a:xfrm>
            <a:off x="1003299" y="8000326"/>
            <a:ext cx="11506203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5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 i="1">
                <a:solidFill>
                  <a:srgbClr val="625B48"/>
                </a:solidFill>
              </a:rPr>
              <a:t>过期时间长，意味不会经常修改；最后修改时间久远，说明确实很久没修改。</a:t>
            </a:r>
          </a:p>
        </p:txBody>
      </p:sp>
      <p:pic>
        <p:nvPicPr>
          <p:cNvPr id="225" name="图片 22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672" y="3085913"/>
            <a:ext cx="8288591" cy="4463599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47" name="Shape 47"/>
          <p:cNvSpPr/>
          <p:nvPr/>
        </p:nvSpPr>
        <p:spPr>
          <a:xfrm>
            <a:off x="927099" y="2372582"/>
            <a:ext cx="11150602" cy="387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但是，</a:t>
            </a:r>
            <a:r>
              <a:rPr sz="3400" b="1">
                <a:solidFill>
                  <a:srgbClr val="884E1E"/>
                </a:solidFill>
              </a:rPr>
              <a:t>数据</a:t>
            </a:r>
            <a:r>
              <a:rPr sz="3400" b="1">
                <a:solidFill>
                  <a:srgbClr val="625B48"/>
                </a:solidFill>
              </a:rPr>
              <a:t> </a:t>
            </a:r>
            <a:r>
              <a:rPr sz="3000">
                <a:solidFill>
                  <a:srgbClr val="625B48"/>
                </a:solidFill>
              </a:rPr>
              <a:t>并不等于 </a:t>
            </a:r>
            <a:r>
              <a:rPr sz="3400" b="1">
                <a:solidFill>
                  <a:srgbClr val="884E1E"/>
                </a:solidFill>
              </a:rPr>
              <a:t>信息</a:t>
            </a:r>
            <a:endParaRPr sz="3000">
              <a:solidFill>
                <a:srgbClr val="625B48"/>
              </a:solidFill>
            </a:endParaRPr>
          </a:p>
          <a:p>
            <a:pPr lvl="0" algn="l">
              <a:lnSpc>
                <a:spcPct val="15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能被利用的数据，才叫信息。</a:t>
            </a:r>
          </a:p>
          <a:p>
            <a:pPr lvl="0" algn="l">
              <a:lnSpc>
                <a:spcPct val="15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越底层的数据越原始。因此，嗅探常常遇到窘境……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28" name="Shape 228"/>
          <p:cNvSpPr/>
          <p:nvPr/>
        </p:nvSpPr>
        <p:spPr>
          <a:xfrm>
            <a:off x="774698" y="2176259"/>
            <a:ext cx="11599869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通过工具，可批量找出这类资源</a:t>
            </a:r>
          </a:p>
        </p:txBody>
      </p:sp>
      <p:pic>
        <p:nvPicPr>
          <p:cNvPr id="229" name="图片 22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5225" y="2892350"/>
            <a:ext cx="8214350" cy="597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32" name="Shape 232"/>
          <p:cNvSpPr/>
          <p:nvPr/>
        </p:nvSpPr>
        <p:spPr>
          <a:xfrm>
            <a:off x="774698" y="2176259"/>
            <a:ext cx="11599869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当用户进入劫持页面，前端 </a:t>
            </a:r>
            <a:r>
              <a:rPr sz="2800">
                <a:solidFill>
                  <a:srgbClr val="A43C27"/>
                </a:solidFill>
              </a:rPr>
              <a:t>预加载</a:t>
            </a:r>
            <a:r>
              <a:rPr sz="2800">
                <a:solidFill>
                  <a:srgbClr val="625B48"/>
                </a:solidFill>
              </a:rPr>
              <a:t> 这些脚本资源，以进行缓存</a:t>
            </a:r>
          </a:p>
        </p:txBody>
      </p:sp>
      <p:sp>
        <p:nvSpPr>
          <p:cNvPr id="233" name="Shape 233"/>
          <p:cNvSpPr/>
          <p:nvPr/>
        </p:nvSpPr>
        <p:spPr>
          <a:xfrm>
            <a:off x="1003299" y="8069324"/>
            <a:ext cx="11506203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后端返回时，在其中插入攻击代码，于是 </a:t>
            </a:r>
            <a:r>
              <a:rPr sz="2800" i="1">
                <a:solidFill>
                  <a:srgbClr val="BF5446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用户缓存了带毒的脚本</a:t>
            </a:r>
          </a:p>
        </p:txBody>
      </p:sp>
      <p:pic>
        <p:nvPicPr>
          <p:cNvPr id="234" name="图片 23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150" y="3196416"/>
            <a:ext cx="9588500" cy="4470401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37" name="Shape 237"/>
          <p:cNvSpPr/>
          <p:nvPr/>
        </p:nvSpPr>
        <p:spPr>
          <a:xfrm>
            <a:off x="774698" y="2176259"/>
            <a:ext cx="11599869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未来，用户访问引用了这些资源的网站时，攻击脚本将从缓存中唤醒。</a:t>
            </a:r>
          </a:p>
        </p:txBody>
      </p:sp>
      <p:sp>
        <p:nvSpPr>
          <p:cNvPr id="238" name="Shape 238"/>
          <p:cNvSpPr/>
          <p:nvPr/>
        </p:nvSpPr>
        <p:spPr>
          <a:xfrm>
            <a:off x="989493" y="8041743"/>
            <a:ext cx="11506203" cy="79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defRPr sz="25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 i="1">
                <a:solidFill>
                  <a:srgbClr val="625B48"/>
                </a:solidFill>
              </a:rPr>
              <a:t>只要用户不清空缓存，被感染的脚本始终附着在用户硬盘里！</a:t>
            </a:r>
          </a:p>
        </p:txBody>
      </p:sp>
      <p:pic>
        <p:nvPicPr>
          <p:cNvPr id="239" name="图片 23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3196416"/>
            <a:ext cx="9423400" cy="4267201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HTTP 缓存污染</a:t>
            </a:r>
          </a:p>
        </p:txBody>
      </p:sp>
      <p:sp>
        <p:nvSpPr>
          <p:cNvPr id="242" name="Shape 242"/>
          <p:cNvSpPr/>
          <p:nvPr/>
        </p:nvSpPr>
        <p:spPr>
          <a:xfrm>
            <a:off x="787434" y="2053798"/>
            <a:ext cx="11703114" cy="5273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2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625B48"/>
                </a:solidFill>
              </a:rPr>
              <a:t>小结</a:t>
            </a:r>
          </a:p>
          <a:p>
            <a:pPr marL="380999" lvl="0" indent="-380999" algn="l">
              <a:lnSpc>
                <a:spcPct val="12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625B48"/>
                </a:solidFill>
              </a:rPr>
              <a:t>缓存缺少内容签名机制，无法检测前后端内容的一致性</a:t>
            </a:r>
          </a:p>
          <a:p>
            <a:pPr marL="380999" lvl="0" indent="-380999" algn="l">
              <a:lnSpc>
                <a:spcPct val="12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625B48"/>
                </a:solidFill>
              </a:rPr>
              <a:t>缓存没有同源策略限制，跨源引用的资源仍能缓存</a:t>
            </a:r>
          </a:p>
          <a:p>
            <a:pPr marL="380999" lvl="0" indent="-380999" algn="l">
              <a:lnSpc>
                <a:spcPct val="12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625B48"/>
                </a:solidFill>
              </a:rPr>
              <a:t>缓存具有持久性，因此只埋伏不攻击，为长期入侵做准备（Rootkit）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45" name="Shape 245"/>
          <p:cNvSpPr/>
          <p:nvPr/>
        </p:nvSpPr>
        <p:spPr>
          <a:xfrm>
            <a:off x="927099" y="4362294"/>
            <a:ext cx="11150602" cy="1829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76B21"/>
                </a:solidFill>
                <a:latin typeface="Consolas"/>
                <a:ea typeface="Consolas"/>
                <a:cs typeface="Consolas"/>
                <a:sym typeface="Consolas"/>
              </a:rPr>
              <a:t>for (i = 0; i &lt; 20; i++)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76B21"/>
                </a:solidFill>
                <a:latin typeface="Consolas"/>
                <a:ea typeface="Consolas"/>
                <a:cs typeface="Consolas"/>
                <a:sym typeface="Consolas"/>
              </a:rPr>
              <a:t>    document.cookie = i + '=' + 'X'.repeat(2000)</a:t>
            </a:r>
          </a:p>
        </p:txBody>
      </p:sp>
      <p:sp>
        <p:nvSpPr>
          <p:cNvPr id="246" name="Shape 246"/>
          <p:cNvSpPr/>
          <p:nvPr/>
        </p:nvSpPr>
        <p:spPr>
          <a:xfrm>
            <a:off x="929514" y="2045037"/>
            <a:ext cx="11490662" cy="164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如果 Cookie 太大，会发生什么 ？</a:t>
            </a:r>
          </a:p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先来测试一下：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grpSp>
        <p:nvGrpSpPr>
          <p:cNvPr id="251" name="Group 251"/>
          <p:cNvGrpSpPr/>
          <p:nvPr/>
        </p:nvGrpSpPr>
        <p:grpSpPr>
          <a:xfrm>
            <a:off x="1176001" y="2410528"/>
            <a:ext cx="10652798" cy="7626242"/>
            <a:chOff x="0" y="0"/>
            <a:chExt cx="10652797" cy="7626240"/>
          </a:xfrm>
        </p:grpSpPr>
        <p:pic>
          <p:nvPicPr>
            <p:cNvPr id="250" name="cookie_too_large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0652798" cy="76262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图片 24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52798" cy="7626241"/>
            </a:xfrm>
            <a:prstGeom prst="rect">
              <a:avLst/>
            </a:prstGeom>
            <a:effectLst/>
          </p:spPr>
        </p:pic>
      </p:grpSp>
      <p:sp>
        <p:nvSpPr>
          <p:cNvPr id="252" name="Shape 252"/>
          <p:cNvSpPr/>
          <p:nvPr/>
        </p:nvSpPr>
        <p:spPr>
          <a:xfrm>
            <a:off x="929514" y="2045037"/>
            <a:ext cx="11653772" cy="757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服务器会拒绝过大的请求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55" name="Shape 255"/>
          <p:cNvSpPr/>
          <p:nvPr/>
        </p:nvSpPr>
        <p:spPr>
          <a:xfrm>
            <a:off x="929515" y="2403860"/>
            <a:ext cx="11653771" cy="228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由于 Cookie 具有</a:t>
            </a:r>
            <a:r>
              <a:rPr sz="3200">
                <a:solidFill>
                  <a:srgbClr val="BF5446"/>
                </a:solidFill>
              </a:rPr>
              <a:t> 持续性</a:t>
            </a:r>
            <a:r>
              <a:rPr sz="3200">
                <a:solidFill>
                  <a:srgbClr val="625B48"/>
                </a:solidFill>
              </a:rPr>
              <a:t>，因此该 URL 长期无法访问！</a:t>
            </a:r>
          </a:p>
          <a:p>
            <a:pPr lvl="0" algn="l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利用该特征，可对特定站点进行屏蔽。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58" name="Shape 258"/>
          <p:cNvSpPr/>
          <p:nvPr/>
        </p:nvSpPr>
        <p:spPr>
          <a:xfrm>
            <a:off x="929514" y="2045037"/>
            <a:ext cx="11261104" cy="111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通过中间人，可给任意站点设置超大 Cookie</a:t>
            </a:r>
          </a:p>
        </p:txBody>
      </p:sp>
      <p:pic>
        <p:nvPicPr>
          <p:cNvPr id="259" name="图片 25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588" y="2978600"/>
            <a:ext cx="9173746" cy="401846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260" name="Shape 260"/>
          <p:cNvSpPr/>
          <p:nvPr/>
        </p:nvSpPr>
        <p:spPr>
          <a:xfrm>
            <a:off x="864942" y="7425907"/>
            <a:ext cx="11514563" cy="145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后端使用 Set-Cookie 字段也能设置，但 HTTP 头无法压缩，导致流量较大。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前端可通过脚本创建字符串，效率更高。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63" name="Shape 263"/>
          <p:cNvSpPr/>
          <p:nvPr/>
        </p:nvSpPr>
        <p:spPr>
          <a:xfrm>
            <a:off x="942214" y="2070437"/>
            <a:ext cx="11261103" cy="76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Cookie 属性利用</a:t>
            </a:r>
          </a:p>
        </p:txBody>
      </p:sp>
      <p:sp>
        <p:nvSpPr>
          <p:cNvPr id="264" name="Shape 264"/>
          <p:cNvSpPr/>
          <p:nvPr/>
        </p:nvSpPr>
        <p:spPr>
          <a:xfrm>
            <a:off x="1049762" y="7880594"/>
            <a:ext cx="11046007" cy="766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50000"/>
              </a:lnSpc>
              <a:defRPr sz="2800" i="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>
                <a:solidFill>
                  <a:srgbClr val="625B48"/>
                </a:solidFill>
              </a:rPr>
              <a:t>由于 Cookie 没有协议之分，因此对于 HTTPS 站点也能生效！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4294967295"/>
          </p:nvPr>
        </p:nvSpPr>
        <p:spPr>
          <a:xfrm>
            <a:off x="1324791" y="2997026"/>
            <a:ext cx="10752716" cy="4723042"/>
          </a:xfrm>
          <a:prstGeom prst="rect">
            <a:avLst/>
          </a:prstGeom>
        </p:spPr>
        <p:txBody>
          <a:bodyPr anchor="t"/>
          <a:lstStyle/>
          <a:p>
            <a:pPr marL="380999" lvl="0" indent="-380999">
              <a:lnSpc>
                <a:spcPct val="14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expires</a:t>
            </a:r>
            <a:br>
              <a:rPr sz="2600">
                <a:solidFill>
                  <a:srgbClr val="625B48"/>
                </a:solidFill>
              </a:rPr>
            </a:br>
            <a:r>
              <a:rPr sz="2600">
                <a:solidFill>
                  <a:srgbClr val="625B48"/>
                </a:solidFill>
              </a:rPr>
              <a:t>可设置超长的过期时间，长期屏蔽</a:t>
            </a:r>
          </a:p>
          <a:p>
            <a:pPr marL="380999" lvl="0" indent="-380999">
              <a:lnSpc>
                <a:spcPct val="14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domain</a:t>
            </a:r>
            <a:br>
              <a:rPr sz="2600">
                <a:solidFill>
                  <a:srgbClr val="625B48"/>
                </a:solidFill>
              </a:rPr>
            </a:br>
            <a:r>
              <a:rPr sz="2600">
                <a:solidFill>
                  <a:srgbClr val="625B48"/>
                </a:solidFill>
              </a:rPr>
              <a:t>可设置为根域，对所有子站都生效</a:t>
            </a:r>
          </a:p>
          <a:p>
            <a:pPr marL="380999" lvl="0" indent="-380999">
              <a:lnSpc>
                <a:spcPct val="14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path</a:t>
            </a:r>
            <a:br>
              <a:rPr sz="2600">
                <a:solidFill>
                  <a:srgbClr val="625B48"/>
                </a:solidFill>
              </a:rPr>
            </a:br>
            <a:r>
              <a:rPr sz="2600">
                <a:solidFill>
                  <a:srgbClr val="625B48"/>
                </a:solidFill>
              </a:rPr>
              <a:t>更精确屏蔽粒度，不影响站点其他资源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68" name="Shape 268"/>
          <p:cNvSpPr/>
          <p:nvPr/>
        </p:nvSpPr>
        <p:spPr>
          <a:xfrm>
            <a:off x="871848" y="1948347"/>
            <a:ext cx="11261103" cy="76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通过前端脚本，对目标站点设置 Cookie</a:t>
            </a:r>
          </a:p>
        </p:txBody>
      </p:sp>
      <p:grpSp>
        <p:nvGrpSpPr>
          <p:cNvPr id="271" name="Group 271"/>
          <p:cNvGrpSpPr/>
          <p:nvPr/>
        </p:nvGrpSpPr>
        <p:grpSpPr>
          <a:xfrm>
            <a:off x="1393285" y="2437867"/>
            <a:ext cx="10218230" cy="7487853"/>
            <a:chOff x="0" y="0"/>
            <a:chExt cx="10218229" cy="7487852"/>
          </a:xfrm>
        </p:grpSpPr>
        <p:pic>
          <p:nvPicPr>
            <p:cNvPr id="270" name="cookie_1_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18230" cy="74878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9" name="图片 26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18230" cy="748785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4294967295"/>
          </p:nvPr>
        </p:nvSpPr>
        <p:spPr>
          <a:xfrm>
            <a:off x="1043298" y="2007543"/>
            <a:ext cx="11709402" cy="63804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50000"/>
              </a:lnSpc>
              <a:spcBef>
                <a:spcPts val="2800"/>
              </a:spcBef>
              <a:buClrTx/>
              <a:buSzTx/>
              <a:buFontTx/>
              <a:buNone/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例如，遇到前端加密的场合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87974" y="2448374"/>
            <a:ext cx="8628852" cy="6863452"/>
            <a:chOff x="0" y="0"/>
            <a:chExt cx="8628851" cy="6863450"/>
          </a:xfrm>
        </p:grpSpPr>
        <p:pic>
          <p:nvPicPr>
            <p:cNvPr id="52" name="snap-2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8628852" cy="68634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" name="图片 50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628852" cy="686345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74" name="Shape 274"/>
          <p:cNvSpPr/>
          <p:nvPr/>
        </p:nvSpPr>
        <p:spPr>
          <a:xfrm>
            <a:off x="871848" y="1948347"/>
            <a:ext cx="11261103" cy="76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通过前端脚本，对目标站点设置 Cookie</a:t>
            </a:r>
          </a:p>
        </p:txBody>
      </p:sp>
      <p:grpSp>
        <p:nvGrpSpPr>
          <p:cNvPr id="277" name="Group 277"/>
          <p:cNvGrpSpPr/>
          <p:nvPr/>
        </p:nvGrpSpPr>
        <p:grpSpPr>
          <a:xfrm>
            <a:off x="1423412" y="2432682"/>
            <a:ext cx="10157976" cy="7443001"/>
            <a:chOff x="0" y="0"/>
            <a:chExt cx="10157975" cy="7443000"/>
          </a:xfrm>
        </p:grpSpPr>
        <p:pic>
          <p:nvPicPr>
            <p:cNvPr id="276" name="cookie_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57976" cy="74430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5" name="图片 27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57976" cy="7443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fill="hold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grpSp>
        <p:nvGrpSpPr>
          <p:cNvPr id="282" name="Group 282"/>
          <p:cNvGrpSpPr/>
          <p:nvPr/>
        </p:nvGrpSpPr>
        <p:grpSpPr>
          <a:xfrm>
            <a:off x="1477203" y="2503116"/>
            <a:ext cx="10050393" cy="7316875"/>
            <a:chOff x="0" y="0"/>
            <a:chExt cx="10050392" cy="7316873"/>
          </a:xfrm>
        </p:grpSpPr>
        <p:pic>
          <p:nvPicPr>
            <p:cNvPr id="281" name="cookie_2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0050392" cy="73168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0" name="图片 27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50393" cy="7316874"/>
            </a:xfrm>
            <a:prstGeom prst="rect">
              <a:avLst/>
            </a:prstGeom>
            <a:effectLst/>
          </p:spPr>
        </p:pic>
      </p:grpSp>
      <p:sp>
        <p:nvSpPr>
          <p:cNvPr id="283" name="Shape 283"/>
          <p:cNvSpPr/>
          <p:nvPr/>
        </p:nvSpPr>
        <p:spPr>
          <a:xfrm>
            <a:off x="871848" y="1934534"/>
            <a:ext cx="11261103" cy="766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回到正常网络，被屏蔽的站点无法访问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1483064" y="2515067"/>
            <a:ext cx="10038672" cy="7308342"/>
            <a:chOff x="0" y="0"/>
            <a:chExt cx="10038671" cy="7308340"/>
          </a:xfrm>
        </p:grpSpPr>
        <p:pic>
          <p:nvPicPr>
            <p:cNvPr id="287" name="cookie_3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0038671" cy="73083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图片 28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38672" cy="7308341"/>
            </a:xfrm>
            <a:prstGeom prst="rect">
              <a:avLst/>
            </a:prstGeom>
            <a:effectLst/>
          </p:spPr>
        </p:pic>
      </p:grpSp>
      <p:sp>
        <p:nvSpPr>
          <p:cNvPr id="289" name="Shape 289"/>
          <p:cNvSpPr/>
          <p:nvPr/>
        </p:nvSpPr>
        <p:spPr>
          <a:xfrm>
            <a:off x="871848" y="1893096"/>
            <a:ext cx="11261103" cy="76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2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HTTPS 站点也无法幸免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URL 屏蔽</a:t>
            </a:r>
          </a:p>
        </p:txBody>
      </p:sp>
      <p:sp>
        <p:nvSpPr>
          <p:cNvPr id="292" name="Shape 292"/>
          <p:cNvSpPr/>
          <p:nvPr/>
        </p:nvSpPr>
        <p:spPr>
          <a:xfrm>
            <a:off x="1001533" y="1879565"/>
            <a:ext cx="11427480" cy="51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8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625B48"/>
                </a:solidFill>
              </a:rPr>
              <a:t>小结</a:t>
            </a:r>
          </a:p>
          <a:p>
            <a:pPr lvl="0" algn="l">
              <a:lnSpc>
                <a:spcPct val="8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效果不及缓存污染，但适用于任何站点，甚至 </a:t>
            </a:r>
            <a:r>
              <a:rPr sz="2800">
                <a:solidFill>
                  <a:srgbClr val="BF5446"/>
                </a:solidFill>
              </a:rPr>
              <a:t>包括 HTTPS 站点</a:t>
            </a:r>
            <a:r>
              <a:rPr sz="2800">
                <a:solidFill>
                  <a:srgbClr val="625B48"/>
                </a:solidFill>
              </a:rPr>
              <a:t>！</a:t>
            </a:r>
          </a:p>
          <a:p>
            <a:pPr lvl="0" algn="l">
              <a:lnSpc>
                <a:spcPct val="8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实际意义？例如：</a:t>
            </a:r>
            <a:endParaRPr sz="3200">
              <a:solidFill>
                <a:srgbClr val="625B48"/>
              </a:solidFill>
            </a:endParaRPr>
          </a:p>
          <a:p>
            <a:pPr marL="338666" lvl="0" indent="-338666" algn="l">
              <a:lnSpc>
                <a:spcPct val="8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屏蔽资料修改页面，阻止用户改密码</a:t>
            </a:r>
          </a:p>
          <a:p>
            <a:pPr marL="338666" lvl="0" indent="-338666" algn="l">
              <a:lnSpc>
                <a:spcPct val="8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屏蔽注销接口，让用户的会话不会失效</a:t>
            </a:r>
          </a:p>
          <a:p>
            <a:pPr marL="338666" lvl="0" indent="-338666" algn="l">
              <a:lnSpc>
                <a:spcPct val="80000"/>
              </a:lnSpc>
              <a:spcBef>
                <a:spcPts val="3200"/>
              </a:spcBef>
              <a:buClr>
                <a:srgbClr val="9A7865"/>
              </a:buClr>
              <a:buSzPct val="40000"/>
              <a:buFont typeface="Georgi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屏蔽补丁更新，等等</a:t>
            </a:r>
          </a:p>
        </p:txBody>
      </p:sp>
      <p:sp>
        <p:nvSpPr>
          <p:cNvPr id="293" name="Shape 293"/>
          <p:cNvSpPr/>
          <p:nvPr/>
        </p:nvSpPr>
        <p:spPr>
          <a:xfrm>
            <a:off x="1001533" y="7193551"/>
            <a:ext cx="11427481" cy="160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当然，该攻击通过 XSS 也能实现，任何一个子站都能设置根域 Cookie。</a:t>
            </a: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600" i="1">
                <a:solidFill>
                  <a:srgbClr val="625B48"/>
                </a:solidFill>
                <a:latin typeface="Weibei-SC-Bold"/>
                <a:ea typeface="Weibei-SC-Bold"/>
                <a:cs typeface="Weibei-SC-Bold"/>
                <a:sym typeface="Weibei-SC-Bold"/>
              </a:rPr>
              <a:t>只是流量劫持更加简单，可以在任意 HTTP 站点上「注入」XSS。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1181100" y="6096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更多玩法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8533522" y="5385346"/>
            <a:ext cx="3240887" cy="3342487"/>
            <a:chOff x="-165100" y="-114299"/>
            <a:chExt cx="3240886" cy="3342485"/>
          </a:xfrm>
        </p:grpSpPr>
        <p:pic>
          <p:nvPicPr>
            <p:cNvPr id="297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910687" cy="29106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图片 29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65100" y="-114300"/>
              <a:ext cx="3240887" cy="3342487"/>
            </a:xfrm>
            <a:prstGeom prst="rect">
              <a:avLst/>
            </a:prstGeom>
            <a:effectLst/>
          </p:spPr>
        </p:pic>
      </p:grpSp>
      <p:sp>
        <p:nvSpPr>
          <p:cNvPr id="299" name="Shape 299"/>
          <p:cNvSpPr/>
          <p:nvPr/>
        </p:nvSpPr>
        <p:spPr>
          <a:xfrm>
            <a:off x="1501714" y="6998885"/>
            <a:ext cx="6529846" cy="1531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 algn="l">
              <a:lnSpc>
                <a:spcPct val="8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25B48"/>
                </a:solidFill>
              </a:rPr>
              <a:t>本文案例可在此查看：</a:t>
            </a:r>
          </a:p>
          <a:p>
            <a:pPr lvl="0" algn="l">
              <a:lnSpc>
                <a:spcPct val="80000"/>
              </a:lnSpc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25B48"/>
                </a:solidFill>
                <a:hlinkClick r:id="rId4"/>
              </a:rPr>
              <a:t>www.cnblogs.com/index-html</a:t>
            </a:r>
          </a:p>
        </p:txBody>
      </p:sp>
      <p:sp>
        <p:nvSpPr>
          <p:cNvPr id="300" name="Shape 300"/>
          <p:cNvSpPr/>
          <p:nvPr/>
        </p:nvSpPr>
        <p:spPr>
          <a:xfrm>
            <a:off x="975445" y="2183165"/>
            <a:ext cx="11053910" cy="234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7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HTML5 时代，前端脚本丰富多彩。</a:t>
            </a:r>
          </a:p>
          <a:p>
            <a:pPr lvl="0" algn="l">
              <a:lnSpc>
                <a:spcPct val="70000"/>
              </a:lnSpc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25B48"/>
                </a:solidFill>
              </a:rPr>
              <a:t>发挥想象，可以将中间人攻击，玩出更多有趣的新招数。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627641" y="4031047"/>
            <a:ext cx="2884781" cy="2105891"/>
            <a:chOff x="0" y="0"/>
            <a:chExt cx="2884780" cy="2105889"/>
          </a:xfrm>
        </p:grpSpPr>
        <p:pic>
          <p:nvPicPr>
            <p:cNvPr id="302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884781" cy="21058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1" name="图片 300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884781" cy="210589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图片 30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" y="209550"/>
            <a:ext cx="12636500" cy="94456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4294967295"/>
          </p:nvPr>
        </p:nvSpPr>
        <p:spPr>
          <a:xfrm>
            <a:off x="1043298" y="2007543"/>
            <a:ext cx="11709402" cy="63804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50000"/>
              </a:lnSpc>
              <a:spcBef>
                <a:spcPts val="2800"/>
              </a:spcBef>
              <a:buClrTx/>
              <a:buSzTx/>
              <a:buFontTx/>
              <a:buNone/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这时嗅探就无解了。。。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473537" y="2786234"/>
            <a:ext cx="8848924" cy="6187732"/>
            <a:chOff x="0" y="0"/>
            <a:chExt cx="8848922" cy="6187731"/>
          </a:xfrm>
        </p:grpSpPr>
        <p:pic>
          <p:nvPicPr>
            <p:cNvPr id="58" name="snap-2-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848923" cy="61877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图片 5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848923" cy="618773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4294967295"/>
          </p:nvPr>
        </p:nvSpPr>
        <p:spPr>
          <a:xfrm>
            <a:off x="1057111" y="2058903"/>
            <a:ext cx="11032573" cy="6380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50000"/>
              </a:lnSpc>
              <a:spcBef>
                <a:spcPts val="2800"/>
              </a:spcBef>
              <a:buClrTx/>
              <a:buSzTx/>
              <a:buFontTx/>
              <a:buNone/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此外，嗅探速度也是个问题。。。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1628599" y="2965494"/>
            <a:ext cx="9747602" cy="5829212"/>
            <a:chOff x="0" y="0"/>
            <a:chExt cx="9747601" cy="5829210"/>
          </a:xfrm>
        </p:grpSpPr>
        <p:pic>
          <p:nvPicPr>
            <p:cNvPr id="64" name="snap-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47602" cy="58292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" name="图片 6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47602" cy="582921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传统中间人</a:t>
            </a:r>
          </a:p>
        </p:txBody>
      </p:sp>
      <p:sp>
        <p:nvSpPr>
          <p:cNvPr id="68" name="Shape 68"/>
          <p:cNvSpPr/>
          <p:nvPr/>
        </p:nvSpPr>
        <p:spPr>
          <a:xfrm>
            <a:off x="1220932" y="4256196"/>
            <a:ext cx="10562936" cy="3247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  <a:latin typeface="YuppySC-Regular"/>
                <a:ea typeface="YuppySC-Regular"/>
                <a:cs typeface="YuppySC-Regular"/>
                <a:sym typeface="YuppySC-Regular"/>
              </a:rPr>
              <a:t>咖啡厅里 WiFi 钓鱼似乎只是个传说，</a:t>
            </a:r>
          </a:p>
          <a:p>
            <a:pPr lvl="0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  <a:latin typeface="YuppySC-Regular"/>
                <a:ea typeface="YuppySC-Regular"/>
                <a:cs typeface="YuppySC-Regular"/>
                <a:sym typeface="YuppySC-Regular"/>
              </a:rPr>
              <a:t>有谁会长时间的守株待兔呢？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81100" y="520700"/>
            <a:ext cx="11150600" cy="1346200"/>
          </a:xfrm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改进中...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4294967295"/>
          </p:nvPr>
        </p:nvSpPr>
        <p:spPr>
          <a:xfrm>
            <a:off x="1057111" y="2309476"/>
            <a:ext cx="10890579" cy="6520964"/>
          </a:xfrm>
          <a:prstGeom prst="rect">
            <a:avLst/>
          </a:prstGeom>
        </p:spPr>
        <p:txBody>
          <a:bodyPr anchor="t"/>
          <a:lstStyle/>
          <a:p>
            <a:pPr marL="0" lvl="0" indent="0">
              <a:spcBef>
                <a:spcPts val="28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不同于传统流量，</a:t>
            </a:r>
            <a:r>
              <a:rPr sz="3200">
                <a:solidFill>
                  <a:srgbClr val="BF5446"/>
                </a:solidFill>
              </a:rPr>
              <a:t>Web</a:t>
            </a:r>
            <a:r>
              <a:rPr sz="3200">
                <a:solidFill>
                  <a:srgbClr val="625B48"/>
                </a:solidFill>
              </a:rPr>
              <a:t> 具有很多特殊性：</a:t>
            </a:r>
          </a:p>
          <a:p>
            <a:pPr marL="317500" lvl="0" indent="-317500">
              <a:lnSpc>
                <a:spcPct val="12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标准一致，使用通用的格式（HTML、JSON、XML 等）</a:t>
            </a:r>
          </a:p>
          <a:p>
            <a:pPr marL="317500" lvl="0" indent="-317500">
              <a:lnSpc>
                <a:spcPct val="12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25B48"/>
                </a:solidFill>
              </a:rPr>
              <a:t>普及性强，很多应用都有 Web 版。</a:t>
            </a:r>
          </a:p>
          <a:p>
            <a:pPr marL="317500" lvl="0" indent="-317500">
              <a:lnSpc>
                <a:spcPct val="150000"/>
              </a:lnSpc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b="1">
                <a:solidFill>
                  <a:srgbClr val="A43C27"/>
                </a:solidFill>
              </a:rPr>
              <a:t>流量可执行</a:t>
            </a:r>
            <a:r>
              <a:rPr sz="3000">
                <a:solidFill>
                  <a:srgbClr val="5C472F"/>
                </a:solidFill>
              </a:rPr>
              <a:t/>
            </a:r>
            <a:br>
              <a:rPr sz="3000">
                <a:solidFill>
                  <a:srgbClr val="5C472F"/>
                </a:solidFill>
              </a:rPr>
            </a:br>
            <a:r>
              <a:rPr sz="3000">
                <a:solidFill>
                  <a:srgbClr val="5C472F"/>
                </a:solidFill>
              </a:rPr>
              <a:t>流量不仅是界面内容，还包含了 </a:t>
            </a:r>
            <a:r>
              <a:rPr sz="3000">
                <a:solidFill>
                  <a:srgbClr val="BF5446"/>
                </a:solidFill>
              </a:rPr>
              <a:t>可执行脚本</a:t>
            </a:r>
            <a:r>
              <a:rPr sz="3000">
                <a:solidFill>
                  <a:srgbClr val="5C472F"/>
                </a:solidFill>
              </a:rPr>
              <a:t/>
            </a:r>
            <a:br>
              <a:rPr sz="3000">
                <a:solidFill>
                  <a:srgbClr val="5C472F"/>
                </a:solidFill>
              </a:rPr>
            </a:br>
            <a:r>
              <a:rPr sz="3000">
                <a:solidFill>
                  <a:srgbClr val="5C472F"/>
                </a:solidFill>
              </a:rPr>
              <a:t>劫持流量后，中间人可从 </a:t>
            </a:r>
            <a:r>
              <a:rPr sz="3000">
                <a:solidFill>
                  <a:srgbClr val="BF5446"/>
                </a:solidFill>
              </a:rPr>
              <a:t>链路层</a:t>
            </a:r>
            <a:r>
              <a:rPr sz="3000">
                <a:solidFill>
                  <a:srgbClr val="5C472F"/>
                </a:solidFill>
              </a:rPr>
              <a:t> 提升到 </a:t>
            </a:r>
            <a:r>
              <a:rPr sz="3000">
                <a:solidFill>
                  <a:srgbClr val="BF5446"/>
                </a:solidFill>
              </a:rPr>
              <a:t>应用层</a:t>
            </a:r>
            <a:r>
              <a:rPr sz="3000">
                <a:solidFill>
                  <a:srgbClr val="5C472F"/>
                </a:solidFill>
              </a:rPr>
              <a:t>！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naissance">
  <a:themeElements>
    <a:clrScheme name="Renaissance">
      <a:dk1>
        <a:srgbClr val="625B48"/>
      </a:dk1>
      <a:lt1>
        <a:srgbClr val="1A2C62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naissance">
  <a:themeElements>
    <a:clrScheme name="Renaissance">
      <a:dk1>
        <a:srgbClr val="000000"/>
      </a:dk1>
      <a:lt1>
        <a:srgbClr val="FFFFFF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1503</Words>
  <Application>Microsoft Macintosh PowerPoint</Application>
  <PresentationFormat>自定义</PresentationFormat>
  <Paragraphs>180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Renaissance</vt:lpstr>
      <vt:lpstr>PowerPoint 演示文稿</vt:lpstr>
      <vt:lpstr>前言</vt:lpstr>
      <vt:lpstr>传统中间人</vt:lpstr>
      <vt:lpstr>传统中间人</vt:lpstr>
      <vt:lpstr>传统中间人</vt:lpstr>
      <vt:lpstr>传统中间人</vt:lpstr>
      <vt:lpstr>传统中间人</vt:lpstr>
      <vt:lpstr>传统中间人</vt:lpstr>
      <vt:lpstr>改进中...</vt:lpstr>
      <vt:lpstr>应用层中间人</vt:lpstr>
      <vt:lpstr>应用层中间人</vt:lpstr>
      <vt:lpstr>劫持加密通信</vt:lpstr>
      <vt:lpstr>劫持加密通信</vt:lpstr>
      <vt:lpstr>PowerPoint 演示文稿</vt:lpstr>
      <vt:lpstr>PowerPoint 演示文稿</vt:lpstr>
      <vt:lpstr>PowerPoint 演示文稿</vt:lpstr>
      <vt:lpstr>劫持加密通信</vt:lpstr>
      <vt:lpstr>劫持加密页面</vt:lpstr>
      <vt:lpstr>后端降级</vt:lpstr>
      <vt:lpstr>前端降级</vt:lpstr>
      <vt:lpstr>前端降级</vt:lpstr>
      <vt:lpstr>前端降级演示</vt:lpstr>
      <vt:lpstr>前端降级演示</vt:lpstr>
      <vt:lpstr>前端降级演示</vt:lpstr>
      <vt:lpstr>前端降级演示</vt:lpstr>
      <vt:lpstr>演示</vt:lpstr>
      <vt:lpstr>高级攻击</vt:lpstr>
      <vt:lpstr>Cookie 侦探</vt:lpstr>
      <vt:lpstr>Cookie 侦探</vt:lpstr>
      <vt:lpstr>Cookie 侦探</vt:lpstr>
      <vt:lpstr>Cookie 侦探</vt:lpstr>
      <vt:lpstr>Cookie 侦探</vt:lpstr>
      <vt:lpstr>记住密码侦探</vt:lpstr>
      <vt:lpstr>记住密码侦探</vt:lpstr>
      <vt:lpstr>记住密码侦探</vt:lpstr>
      <vt:lpstr>记住密码侦探</vt:lpstr>
      <vt:lpstr>HTTP 缓存污染</vt:lpstr>
      <vt:lpstr>HTTP 缓存污染</vt:lpstr>
      <vt:lpstr>HTTP 缓存污染</vt:lpstr>
      <vt:lpstr>HTTP 缓存污染</vt:lpstr>
      <vt:lpstr>HTTP 缓存污染</vt:lpstr>
      <vt:lpstr>HTTP 缓存污染</vt:lpstr>
      <vt:lpstr>HTTP 缓存污染</vt:lpstr>
      <vt:lpstr>URL 屏蔽</vt:lpstr>
      <vt:lpstr>URL 屏蔽</vt:lpstr>
      <vt:lpstr>URL 屏蔽</vt:lpstr>
      <vt:lpstr>URL 屏蔽</vt:lpstr>
      <vt:lpstr>URL 屏蔽</vt:lpstr>
      <vt:lpstr>URL 屏蔽</vt:lpstr>
      <vt:lpstr>URL 屏蔽</vt:lpstr>
      <vt:lpstr>URL 屏蔽</vt:lpstr>
      <vt:lpstr>URL 屏蔽</vt:lpstr>
      <vt:lpstr>URL 屏蔽</vt:lpstr>
      <vt:lpstr>更多玩法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JC Z</cp:lastModifiedBy>
  <cp:revision>2</cp:revision>
  <dcterms:modified xsi:type="dcterms:W3CDTF">2017-10-10T01:54:05Z</dcterms:modified>
</cp:coreProperties>
</file>